
<file path=[Content_Types].xml><?xml version="1.0" encoding="utf-8"?>
<Types xmlns="http://schemas.openxmlformats.org/package/2006/content-types">
  <Default Extension="xml" ContentType="application/xml"/>
  <Default Extension="jpg" ContentType="image/jpeg"/>
  <Default Extension="mp3" ContentType="audio/unknown"/>
  <Default Extension="jpeg" ContentType="image/jpeg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8" r:id="rId3"/>
    <p:sldId id="257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AB2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41" d="100"/>
          <a:sy n="141" d="100"/>
        </p:scale>
        <p:origin x="-136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BB79CA-B83B-4C54-8834-CA50EB2DF420}" type="datetimeFigureOut">
              <a:rPr lang="en-US" smtClean="0"/>
              <a:t>11/17/14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BC54F8-A49A-4927-9A79-A35A300C59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9594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BC54F8-A49A-4927-9A79-A35A300C595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0422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AE656-47B1-4A96-A4A4-A20C17A112C6}" type="datetimeFigureOut">
              <a:rPr lang="en-US" smtClean="0"/>
              <a:t>11/17/14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51287-2F16-4806-B178-9F1333E1C6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046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300">
        <p14:vortex dir="r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AE656-47B1-4A96-A4A4-A20C17A112C6}" type="datetimeFigureOut">
              <a:rPr lang="en-US" smtClean="0"/>
              <a:t>11/17/14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51287-2F16-4806-B178-9F1333E1C6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121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300">
        <p14:vortex dir="r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AE656-47B1-4A96-A4A4-A20C17A112C6}" type="datetimeFigureOut">
              <a:rPr lang="en-US" smtClean="0"/>
              <a:t>11/17/14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51287-2F16-4806-B178-9F1333E1C6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89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300">
        <p14:vortex dir="r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AE656-47B1-4A96-A4A4-A20C17A112C6}" type="datetimeFigureOut">
              <a:rPr lang="en-US" smtClean="0"/>
              <a:t>11/17/14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51287-2F16-4806-B178-9F1333E1C6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883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300">
        <p14:vortex dir="r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AE656-47B1-4A96-A4A4-A20C17A112C6}" type="datetimeFigureOut">
              <a:rPr lang="en-US" smtClean="0"/>
              <a:t>11/17/14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51287-2F16-4806-B178-9F1333E1C6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391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300">
        <p14:vortex dir="r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AE656-47B1-4A96-A4A4-A20C17A112C6}" type="datetimeFigureOut">
              <a:rPr lang="en-US" smtClean="0"/>
              <a:t>11/17/14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51287-2F16-4806-B178-9F1333E1C6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032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300">
        <p14:vortex dir="r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AE656-47B1-4A96-A4A4-A20C17A112C6}" type="datetimeFigureOut">
              <a:rPr lang="en-US" smtClean="0"/>
              <a:t>11/17/14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51287-2F16-4806-B178-9F1333E1C6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485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300">
        <p14:vortex dir="r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AE656-47B1-4A96-A4A4-A20C17A112C6}" type="datetimeFigureOut">
              <a:rPr lang="en-US" smtClean="0"/>
              <a:t>11/17/14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51287-2F16-4806-B178-9F1333E1C6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158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300">
        <p14:vortex dir="r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AE656-47B1-4A96-A4A4-A20C17A112C6}" type="datetimeFigureOut">
              <a:rPr lang="en-US" smtClean="0"/>
              <a:t>11/17/14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51287-2F16-4806-B178-9F1333E1C6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50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300">
        <p14:vortex dir="r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AE656-47B1-4A96-A4A4-A20C17A112C6}" type="datetimeFigureOut">
              <a:rPr lang="en-US" smtClean="0"/>
              <a:t>11/17/14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51287-2F16-4806-B178-9F1333E1C6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683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300">
        <p14:vortex dir="r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AE656-47B1-4A96-A4A4-A20C17A112C6}" type="datetimeFigureOut">
              <a:rPr lang="en-US" smtClean="0"/>
              <a:t>11/17/14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51287-2F16-4806-B178-9F1333E1C6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05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300">
        <p14:vortex dir="r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DAE656-47B1-4A96-A4A4-A20C17A112C6}" type="datetimeFigureOut">
              <a:rPr lang="en-US" smtClean="0"/>
              <a:t>11/17/14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351287-2F16-4806-B178-9F1333E1C6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964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300">
        <p14:vortex dir="r"/>
      </p:transition>
    </mc:Choice>
    <mc:Fallback xmlns="">
      <p:transition xmlns:p14="http://schemas.microsoft.com/office/powerpoint/2010/main"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4" Type="http://schemas.openxmlformats.org/officeDocument/2006/relationships/image" Target="../media/image1.png"/><Relationship Id="rId5" Type="http://schemas.openxmlformats.org/officeDocument/2006/relationships/image" Target="../media/image2.png"/><Relationship Id="rId1" Type="http://schemas.microsoft.com/office/2007/relationships/media" Target="../media/media1.mp3"/><Relationship Id="rId2" Type="http://schemas.openxmlformats.org/officeDocument/2006/relationships/audio" Target="../media/media1.mp3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image" Target="../media/image14.png"/><Relationship Id="rId7" Type="http://schemas.openxmlformats.org/officeDocument/2006/relationships/image" Target="../media/image15.png"/><Relationship Id="rId8" Type="http://schemas.openxmlformats.org/officeDocument/2006/relationships/image" Target="../media/image16.png"/><Relationship Id="rId9" Type="http://schemas.openxmlformats.org/officeDocument/2006/relationships/hyperlink" Target="http://www.dispatchmusic.com/" TargetMode="External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83920" y="726123"/>
            <a:ext cx="9144000" cy="2387600"/>
          </a:xfrm>
          <a:effectLst>
            <a:glow rad="889000">
              <a:schemeClr val="bg1">
                <a:lumMod val="85000"/>
                <a:alpha val="40000"/>
              </a:schemeClr>
            </a:glow>
          </a:effectLst>
        </p:spPr>
        <p:txBody>
          <a:bodyPr>
            <a:normAutofit/>
          </a:bodyPr>
          <a:lstStyle/>
          <a:p>
            <a:r>
              <a:rPr lang="en-US" sz="9600" b="1" dirty="0" smtClean="0">
                <a:solidFill>
                  <a:schemeClr val="tx2">
                    <a:lumMod val="75000"/>
                  </a:schemeClr>
                </a:solidFill>
                <a:latin typeface="Colonna MT" panose="04020805060202030203" pitchFamily="82" charset="0"/>
              </a:rPr>
              <a:t>Dispatch</a:t>
            </a:r>
            <a:endParaRPr lang="en-US" sz="9600" b="1" dirty="0">
              <a:solidFill>
                <a:schemeClr val="tx2">
                  <a:lumMod val="75000"/>
                </a:schemeClr>
              </a:solidFill>
              <a:latin typeface="Colonna MT" panose="04020805060202030203" pitchFamily="8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83920" y="3113723"/>
            <a:ext cx="9144000" cy="1655762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chemeClr val="accent3">
                    <a:lumMod val="50000"/>
                  </a:schemeClr>
                </a:solidFill>
                <a:latin typeface="Perpetua" panose="02020502060401020303" pitchFamily="18" charset="0"/>
                <a:cs typeface="Browallia New" panose="020B0604020202020204" pitchFamily="34" charset="-34"/>
              </a:rPr>
              <a:t>B</a:t>
            </a:r>
            <a:r>
              <a:rPr lang="en-US" sz="2800" b="1" dirty="0" smtClean="0">
                <a:solidFill>
                  <a:schemeClr val="accent3">
                    <a:lumMod val="50000"/>
                  </a:schemeClr>
                </a:solidFill>
                <a:latin typeface="Perpetua" panose="02020502060401020303" pitchFamily="18" charset="0"/>
                <a:cs typeface="Browallia New" panose="020B0604020202020204" pitchFamily="34" charset="-34"/>
              </a:rPr>
              <a:t>y Amber </a:t>
            </a:r>
            <a:r>
              <a:rPr lang="en-US" sz="2800" b="1" dirty="0" err="1" smtClean="0">
                <a:solidFill>
                  <a:schemeClr val="accent3">
                    <a:lumMod val="50000"/>
                  </a:schemeClr>
                </a:solidFill>
                <a:latin typeface="Perpetua" panose="02020502060401020303" pitchFamily="18" charset="0"/>
                <a:cs typeface="Browallia New" panose="020B0604020202020204" pitchFamily="34" charset="-34"/>
              </a:rPr>
              <a:t>Ramundo</a:t>
            </a:r>
            <a:endParaRPr lang="en-US" sz="2800" b="1" dirty="0">
              <a:solidFill>
                <a:schemeClr val="accent3">
                  <a:lumMod val="50000"/>
                </a:schemeClr>
              </a:solidFill>
              <a:latin typeface="Perpetua" panose="02020502060401020303" pitchFamily="18" charset="0"/>
              <a:cs typeface="Browallia New" panose="020B0604020202020204" pitchFamily="34" charset="-34"/>
            </a:endParaRPr>
          </a:p>
        </p:txBody>
      </p:sp>
      <p:pic>
        <p:nvPicPr>
          <p:cNvPr id="4" name="Dispatch Mix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60452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8901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300" advClick="0" advTm="0">
        <p14:vortex dir="r"/>
      </p:transition>
    </mc:Choice>
    <mc:Fallback>
      <p:transition xmlns:p14="http://schemas.microsoft.com/office/powerpoint/2010/main" spd="slow" advClick="0" advTm="0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mph" presetSubtype="0" fill="hold" grpId="0" nodeType="clickEffect">
                                  <p:stCondLst>
                                    <p:cond delay="50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AB2B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 smtClean="0">
                <a:solidFill>
                  <a:schemeClr val="bg1"/>
                </a:solidFill>
                <a:latin typeface="Colonna MT" panose="04020805060202030203" pitchFamily="82" charset="0"/>
              </a:rPr>
              <a:t>Dispatch</a:t>
            </a:r>
            <a:r>
              <a:rPr lang="en-US" b="1" dirty="0" smtClean="0">
                <a:latin typeface="Colonna MT" panose="04020805060202030203" pitchFamily="82" charset="0"/>
              </a:rPr>
              <a:t> : </a:t>
            </a:r>
            <a:r>
              <a:rPr lang="en-US" sz="2000" b="1" dirty="0" smtClean="0">
                <a:latin typeface="Perpetua" panose="02020502060401020303" pitchFamily="18" charset="0"/>
              </a:rPr>
              <a:t>A send off </a:t>
            </a:r>
            <a:r>
              <a:rPr lang="en-US" sz="2000" b="1" dirty="0">
                <a:latin typeface="Perpetua" panose="02020502060401020303" pitchFamily="18" charset="0"/>
              </a:rPr>
              <a:t>t</a:t>
            </a:r>
            <a:r>
              <a:rPr lang="en-US" sz="2000" b="1" dirty="0" smtClean="0">
                <a:latin typeface="Perpetua" panose="02020502060401020303" pitchFamily="18" charset="0"/>
              </a:rPr>
              <a:t>o a destination or for a purpose</a:t>
            </a:r>
            <a:endParaRPr lang="en-US" dirty="0">
              <a:latin typeface="Perpetua" panose="0202050206040102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US" sz="2400" dirty="0" smtClean="0">
                <a:latin typeface="Perpetua" panose="02020502060401020303" pitchFamily="18" charset="0"/>
              </a:rPr>
              <a:t>Three-piece independent rock band established in 1996</a:t>
            </a:r>
          </a:p>
          <a:p>
            <a:pPr marL="0" indent="0">
              <a:buNone/>
            </a:pPr>
            <a:endParaRPr lang="en-US" sz="2400" dirty="0" smtClean="0">
              <a:latin typeface="Perpetua" panose="02020502060401020303" pitchFamily="18" charset="0"/>
            </a:endParaRPr>
          </a:p>
          <a:p>
            <a:pPr>
              <a:buFont typeface="Courier New" panose="02070309020205020404" pitchFamily="49" charset="0"/>
              <a:buChar char="o"/>
            </a:pPr>
            <a:r>
              <a:rPr lang="en-US" sz="2400" dirty="0" smtClean="0">
                <a:latin typeface="Perpetua" panose="02020502060401020303" pitchFamily="18" charset="0"/>
              </a:rPr>
              <a:t>Each member sings lead vocals and trade instruments on stage</a:t>
            </a:r>
          </a:p>
          <a:p>
            <a:pPr>
              <a:buFont typeface="Courier New" panose="02070309020205020404" pitchFamily="49" charset="0"/>
              <a:buChar char="o"/>
            </a:pPr>
            <a:endParaRPr lang="en-US" sz="2400" dirty="0" smtClean="0">
              <a:latin typeface="Perpetua" panose="02020502060401020303" pitchFamily="18" charset="0"/>
            </a:endParaRPr>
          </a:p>
          <a:p>
            <a:pPr>
              <a:buFont typeface="Courier New" panose="02070309020205020404" pitchFamily="49" charset="0"/>
              <a:buChar char="o"/>
            </a:pPr>
            <a:r>
              <a:rPr lang="en-US" sz="2400" dirty="0" smtClean="0">
                <a:latin typeface="Perpetua" panose="02020502060401020303" pitchFamily="18" charset="0"/>
              </a:rPr>
              <a:t>Band capitalizes on giving back to world-wide causes</a:t>
            </a:r>
          </a:p>
          <a:p>
            <a:pPr>
              <a:buFont typeface="Courier New" panose="02070309020205020404" pitchFamily="49" charset="0"/>
              <a:buChar char="o"/>
            </a:pPr>
            <a:endParaRPr lang="en-US" sz="2400" dirty="0" smtClean="0">
              <a:latin typeface="Perpetua" panose="02020502060401020303" pitchFamily="18" charset="0"/>
            </a:endParaRPr>
          </a:p>
          <a:p>
            <a:pPr>
              <a:buFont typeface="Courier New" panose="02070309020205020404" pitchFamily="49" charset="0"/>
              <a:buChar char="o"/>
            </a:pPr>
            <a:r>
              <a:rPr lang="en-US" sz="2400" dirty="0" smtClean="0">
                <a:latin typeface="Perpetua" panose="02020502060401020303" pitchFamily="18" charset="0"/>
              </a:rPr>
              <a:t>Three sold out shows </a:t>
            </a:r>
            <a:r>
              <a:rPr lang="en-US" sz="2400" dirty="0">
                <a:latin typeface="Perpetua" panose="02020502060401020303" pitchFamily="18" charset="0"/>
              </a:rPr>
              <a:t>at Madison Square Garden in </a:t>
            </a:r>
            <a:r>
              <a:rPr lang="en-US" sz="2400" dirty="0" smtClean="0">
                <a:latin typeface="Perpetua" panose="02020502060401020303" pitchFamily="18" charset="0"/>
              </a:rPr>
              <a:t>2007 raised </a:t>
            </a:r>
            <a:r>
              <a:rPr lang="en-US" sz="2400" dirty="0">
                <a:latin typeface="Perpetua" panose="02020502060401020303" pitchFamily="18" charset="0"/>
              </a:rPr>
              <a:t>awareness and provide humanitarian relief for the people of </a:t>
            </a:r>
            <a:r>
              <a:rPr lang="en-US" sz="2400" dirty="0" smtClean="0">
                <a:latin typeface="Perpetua" panose="02020502060401020303" pitchFamily="18" charset="0"/>
              </a:rPr>
              <a:t>Zimbabwe</a:t>
            </a:r>
          </a:p>
          <a:p>
            <a:pPr marL="0" indent="0">
              <a:buNone/>
            </a:pPr>
            <a:endParaRPr lang="en-US" sz="2400" dirty="0" smtClean="0">
              <a:latin typeface="Perpetua" panose="02020502060401020303" pitchFamily="18" charset="0"/>
            </a:endParaRPr>
          </a:p>
          <a:p>
            <a:pPr>
              <a:buFont typeface="Courier New" panose="02070309020205020404" pitchFamily="49" charset="0"/>
              <a:buChar char="o"/>
            </a:pPr>
            <a:r>
              <a:rPr lang="en-US" sz="2400" dirty="0">
                <a:latin typeface="Perpetua" panose="02020502060401020303" pitchFamily="18" charset="0"/>
              </a:rPr>
              <a:t>Amplifying </a:t>
            </a:r>
            <a:r>
              <a:rPr lang="en-US" sz="2400" dirty="0" smtClean="0">
                <a:latin typeface="Perpetua" panose="02020502060401020303" pitchFamily="18" charset="0"/>
              </a:rPr>
              <a:t>Education campaign aimed to show </a:t>
            </a:r>
            <a:r>
              <a:rPr lang="en-US" sz="2400" dirty="0">
                <a:latin typeface="Perpetua" panose="02020502060401020303" pitchFamily="18" charset="0"/>
              </a:rPr>
              <a:t>how small actions can make a big difference in the lives of children throughout the world</a:t>
            </a:r>
            <a:endParaRPr lang="en-US" sz="2400" dirty="0" smtClean="0">
              <a:latin typeface="Perpetua" panose="02020502060401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07445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300" advClick="0" advTm="250">
        <p14:vortex dir="r"/>
      </p:transition>
    </mc:Choice>
    <mc:Fallback>
      <p:transition xmlns:p14="http://schemas.microsoft.com/office/powerpoint/2010/main" spd="slow" advClick="0" advTm="250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AB2B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955377" cy="6858000"/>
          </a:xfrm>
        </p:spPr>
      </p:pic>
      <p:sp>
        <p:nvSpPr>
          <p:cNvPr id="6" name="TextBox 5"/>
          <p:cNvSpPr txBox="1"/>
          <p:nvPr/>
        </p:nvSpPr>
        <p:spPr>
          <a:xfrm>
            <a:off x="6955377" y="0"/>
            <a:ext cx="5236623" cy="13234392"/>
          </a:xfrm>
          <a:prstGeom prst="rect">
            <a:avLst/>
          </a:prstGeom>
          <a:solidFill>
            <a:srgbClr val="9AB2B3"/>
          </a:solidFill>
        </p:spPr>
        <p:txBody>
          <a:bodyPr wrap="square" rtlCol="0">
            <a:spAutoFit/>
          </a:bodyPr>
          <a:lstStyle/>
          <a:p>
            <a:endParaRPr lang="en-US" sz="2400" b="1" dirty="0">
              <a:latin typeface="Papyrus" panose="03070502060502030205" pitchFamily="66" charset="0"/>
              <a:ea typeface="Batang" panose="02030600000101010101" pitchFamily="18" charset="-127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800" b="1" dirty="0" smtClean="0">
                <a:latin typeface="Papyrus" panose="03070502060502030205" pitchFamily="66" charset="0"/>
                <a:ea typeface="Batang" panose="02030600000101010101" pitchFamily="18" charset="-127"/>
                <a:cs typeface="IrisUPC" panose="020B0604020202020204" pitchFamily="34" charset="-34"/>
              </a:rPr>
              <a:t> Steeples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800" b="1" dirty="0" smtClean="0">
                <a:latin typeface="Papyrus" panose="03070502060502030205" pitchFamily="66" charset="0"/>
                <a:ea typeface="Batang" panose="02030600000101010101" pitchFamily="18" charset="-127"/>
                <a:cs typeface="IrisUPC" panose="020B0604020202020204" pitchFamily="34" charset="-34"/>
              </a:rPr>
              <a:t> Past the Falls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800" b="1" dirty="0" smtClean="0">
                <a:latin typeface="Papyrus" panose="03070502060502030205" pitchFamily="66" charset="0"/>
                <a:ea typeface="Batang" panose="02030600000101010101" pitchFamily="18" charset="-127"/>
                <a:cs typeface="IrisUPC" panose="020B0604020202020204" pitchFamily="34" charset="-34"/>
              </a:rPr>
              <a:t> Water Stop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800" b="1" dirty="0" smtClean="0">
                <a:latin typeface="Papyrus" panose="03070502060502030205" pitchFamily="66" charset="0"/>
                <a:ea typeface="Batang" panose="02030600000101010101" pitchFamily="18" charset="-127"/>
                <a:cs typeface="IrisUPC" panose="020B0604020202020204" pitchFamily="34" charset="-34"/>
              </a:rPr>
              <a:t> Hey, Hey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800" b="1" dirty="0" smtClean="0">
                <a:latin typeface="Papyrus" panose="03070502060502030205" pitchFamily="66" charset="0"/>
                <a:ea typeface="Batang" panose="02030600000101010101" pitchFamily="18" charset="-127"/>
                <a:cs typeface="IrisUPC" panose="020B0604020202020204" pitchFamily="34" charset="-34"/>
              </a:rPr>
              <a:t> Flying Horses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800" b="1" dirty="0" smtClean="0">
                <a:latin typeface="Papyrus" panose="03070502060502030205" pitchFamily="66" charset="0"/>
                <a:ea typeface="Batang" panose="02030600000101010101" pitchFamily="18" charset="-127"/>
                <a:cs typeface="IrisUPC" panose="020B0604020202020204" pitchFamily="34" charset="-34"/>
              </a:rPr>
              <a:t> Questioned Apocalypse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800" b="1" dirty="0" smtClean="0">
                <a:latin typeface="Papyrus" panose="03070502060502030205" pitchFamily="66" charset="0"/>
                <a:ea typeface="Batang" panose="02030600000101010101" pitchFamily="18" charset="-127"/>
                <a:cs typeface="IrisUPC" panose="020B0604020202020204" pitchFamily="34" charset="-34"/>
              </a:rPr>
              <a:t> Seasons Movement III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800" b="1" dirty="0" smtClean="0">
                <a:latin typeface="Papyrus" panose="03070502060502030205" pitchFamily="66" charset="0"/>
                <a:ea typeface="Batang" panose="02030600000101010101" pitchFamily="18" charset="-127"/>
                <a:cs typeface="IrisUPC" panose="020B0604020202020204" pitchFamily="34" charset="-34"/>
              </a:rPr>
              <a:t> Mayday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800" b="1" dirty="0" smtClean="0">
                <a:latin typeface="Papyrus" panose="03070502060502030205" pitchFamily="66" charset="0"/>
                <a:ea typeface="Batang" panose="02030600000101010101" pitchFamily="18" charset="-127"/>
                <a:cs typeface="IrisUPC" panose="020B0604020202020204" pitchFamily="34" charset="-34"/>
              </a:rPr>
              <a:t> Born Normal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800" b="1" dirty="0" smtClean="0">
                <a:latin typeface="Papyrus" panose="03070502060502030205" pitchFamily="66" charset="0"/>
                <a:ea typeface="Batang" panose="02030600000101010101" pitchFamily="18" charset="-127"/>
                <a:cs typeface="IrisUPC" panose="020B0604020202020204" pitchFamily="34" charset="-34"/>
              </a:rPr>
              <a:t> Bridges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800" b="1" dirty="0" smtClean="0">
                <a:latin typeface="Papyrus" panose="03070502060502030205" pitchFamily="66" charset="0"/>
                <a:ea typeface="Batang" panose="02030600000101010101" pitchFamily="18" charset="-127"/>
                <a:cs typeface="IrisUPC" panose="020B0604020202020204" pitchFamily="34" charset="-34"/>
              </a:rPr>
              <a:t> Walk With You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800" b="1" dirty="0" smtClean="0">
                <a:latin typeface="Papyrus" panose="03070502060502030205" pitchFamily="66" charset="0"/>
                <a:ea typeface="Batang" panose="02030600000101010101" pitchFamily="18" charset="-127"/>
                <a:cs typeface="IrisUPC" panose="020B0604020202020204" pitchFamily="34" charset="-34"/>
              </a:rPr>
              <a:t> Elias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800" b="1" dirty="0" smtClean="0">
                <a:latin typeface="Papyrus" panose="03070502060502030205" pitchFamily="66" charset="0"/>
                <a:ea typeface="Batang" panose="02030600000101010101" pitchFamily="18" charset="-127"/>
                <a:cs typeface="IrisUPC" panose="020B0604020202020204" pitchFamily="34" charset="-34"/>
              </a:rPr>
              <a:t> Other Side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800" b="1" dirty="0" smtClean="0">
                <a:latin typeface="Papyrus" panose="03070502060502030205" pitchFamily="66" charset="0"/>
                <a:ea typeface="Batang" panose="02030600000101010101" pitchFamily="18" charset="-127"/>
                <a:cs typeface="IrisUPC" panose="020B0604020202020204" pitchFamily="34" charset="-34"/>
              </a:rPr>
              <a:t> Craze</a:t>
            </a:r>
          </a:p>
          <a:p>
            <a:pPr marL="342900" indent="-342900">
              <a:buFont typeface="+mj-lt"/>
              <a:buAutoNum type="arabicPeriod"/>
            </a:pPr>
            <a:endParaRPr lang="en-US" sz="2400" b="1" dirty="0" smtClean="0">
              <a:latin typeface="Papyrus" panose="03070502060502030205" pitchFamily="66" charset="0"/>
              <a:ea typeface="Batang" panose="02030600000101010101" pitchFamily="18" charset="-127"/>
              <a:cs typeface="IrisUPC" panose="020B0604020202020204" pitchFamily="34" charset="-34"/>
            </a:endParaRPr>
          </a:p>
          <a:p>
            <a:endParaRPr lang="en-US" dirty="0">
              <a:latin typeface="Papyrus" panose="03070502060502030205" pitchFamily="66" charset="0"/>
              <a:ea typeface="Batang" panose="02030600000101010101" pitchFamily="18" charset="-127"/>
            </a:endParaRPr>
          </a:p>
          <a:p>
            <a:endParaRPr lang="en-US" dirty="0" smtClean="0">
              <a:latin typeface="Papyrus" panose="03070502060502030205" pitchFamily="66" charset="0"/>
              <a:ea typeface="Batang" panose="02030600000101010101" pitchFamily="18" charset="-127"/>
            </a:endParaRPr>
          </a:p>
          <a:p>
            <a:endParaRPr lang="en-US" dirty="0">
              <a:latin typeface="Papyrus" panose="03070502060502030205" pitchFamily="66" charset="0"/>
              <a:ea typeface="Batang" panose="02030600000101010101" pitchFamily="18" charset="-127"/>
            </a:endParaRPr>
          </a:p>
          <a:p>
            <a:endParaRPr lang="en-US" dirty="0" smtClean="0">
              <a:latin typeface="Papyrus" panose="03070502060502030205" pitchFamily="66" charset="0"/>
              <a:ea typeface="Batang" panose="02030600000101010101" pitchFamily="18" charset="-127"/>
            </a:endParaRPr>
          </a:p>
          <a:p>
            <a:endParaRPr lang="en-US" dirty="0">
              <a:latin typeface="Papyrus" panose="03070502060502030205" pitchFamily="66" charset="0"/>
              <a:ea typeface="Batang" panose="02030600000101010101" pitchFamily="18" charset="-127"/>
            </a:endParaRPr>
          </a:p>
          <a:p>
            <a:endParaRPr lang="en-US" dirty="0" smtClean="0">
              <a:latin typeface="Papyrus" panose="03070502060502030205" pitchFamily="66" charset="0"/>
              <a:ea typeface="Batang" panose="02030600000101010101" pitchFamily="18" charset="-127"/>
            </a:endParaRPr>
          </a:p>
          <a:p>
            <a:endParaRPr lang="en-US" dirty="0" smtClean="0">
              <a:latin typeface="Papyrus" panose="03070502060502030205" pitchFamily="66" charset="0"/>
              <a:ea typeface="Batang" panose="02030600000101010101" pitchFamily="18" charset="-127"/>
            </a:endParaRPr>
          </a:p>
          <a:p>
            <a:endParaRPr lang="en-US" dirty="0">
              <a:latin typeface="Papyrus" panose="03070502060502030205" pitchFamily="66" charset="0"/>
              <a:ea typeface="Batang" panose="02030600000101010101" pitchFamily="18" charset="-127"/>
            </a:endParaRPr>
          </a:p>
          <a:p>
            <a:endParaRPr lang="en-US" dirty="0" smtClean="0">
              <a:latin typeface="Papyrus" panose="03070502060502030205" pitchFamily="66" charset="0"/>
              <a:ea typeface="Batang" panose="02030600000101010101" pitchFamily="18" charset="-127"/>
            </a:endParaRPr>
          </a:p>
          <a:p>
            <a:endParaRPr lang="en-US" dirty="0">
              <a:latin typeface="Papyrus" panose="03070502060502030205" pitchFamily="66" charset="0"/>
              <a:ea typeface="Batang" panose="02030600000101010101" pitchFamily="18" charset="-127"/>
            </a:endParaRPr>
          </a:p>
          <a:p>
            <a:endParaRPr lang="en-US" dirty="0" smtClean="0">
              <a:latin typeface="Papyrus" panose="03070502060502030205" pitchFamily="66" charset="0"/>
              <a:ea typeface="Batang" panose="02030600000101010101" pitchFamily="18" charset="-127"/>
            </a:endParaRPr>
          </a:p>
          <a:p>
            <a:endParaRPr lang="en-US" dirty="0">
              <a:latin typeface="Papyrus" panose="03070502060502030205" pitchFamily="66" charset="0"/>
              <a:ea typeface="Batang" panose="02030600000101010101" pitchFamily="18" charset="-127"/>
            </a:endParaRPr>
          </a:p>
          <a:p>
            <a:endParaRPr lang="en-US" dirty="0" smtClean="0">
              <a:latin typeface="Papyrus" panose="03070502060502030205" pitchFamily="66" charset="0"/>
              <a:ea typeface="Batang" panose="02030600000101010101" pitchFamily="18" charset="-127"/>
            </a:endParaRPr>
          </a:p>
          <a:p>
            <a:endParaRPr lang="en-US" dirty="0">
              <a:latin typeface="Papyrus" panose="03070502060502030205" pitchFamily="66" charset="0"/>
              <a:ea typeface="Batang" panose="02030600000101010101" pitchFamily="18" charset="-127"/>
            </a:endParaRPr>
          </a:p>
          <a:p>
            <a:endParaRPr lang="en-US" dirty="0" smtClean="0">
              <a:latin typeface="Papyrus" panose="03070502060502030205" pitchFamily="66" charset="0"/>
              <a:ea typeface="Batang" panose="02030600000101010101" pitchFamily="18" charset="-127"/>
            </a:endParaRPr>
          </a:p>
          <a:p>
            <a:endParaRPr lang="en-US" dirty="0">
              <a:latin typeface="Papyrus" panose="03070502060502030205" pitchFamily="66" charset="0"/>
              <a:ea typeface="Batang" panose="02030600000101010101" pitchFamily="18" charset="-127"/>
            </a:endParaRPr>
          </a:p>
          <a:p>
            <a:endParaRPr lang="en-US" dirty="0" smtClean="0">
              <a:latin typeface="Papyrus" panose="03070502060502030205" pitchFamily="66" charset="0"/>
              <a:ea typeface="Batang" panose="02030600000101010101" pitchFamily="18" charset="-127"/>
            </a:endParaRPr>
          </a:p>
          <a:p>
            <a:endParaRPr lang="en-US" dirty="0">
              <a:latin typeface="Papyrus" panose="03070502060502030205" pitchFamily="66" charset="0"/>
              <a:ea typeface="Batang" panose="02030600000101010101" pitchFamily="18" charset="-127"/>
            </a:endParaRPr>
          </a:p>
          <a:p>
            <a:endParaRPr lang="en-US" dirty="0" smtClean="0">
              <a:latin typeface="Papyrus" panose="03070502060502030205" pitchFamily="66" charset="0"/>
              <a:ea typeface="Batang" panose="02030600000101010101" pitchFamily="18" charset="-127"/>
            </a:endParaRPr>
          </a:p>
          <a:p>
            <a:endParaRPr lang="en-US" dirty="0">
              <a:latin typeface="Papyrus" panose="03070502060502030205" pitchFamily="66" charset="0"/>
              <a:ea typeface="Batang" panose="02030600000101010101" pitchFamily="18" charset="-127"/>
            </a:endParaRPr>
          </a:p>
          <a:p>
            <a:endParaRPr lang="en-US" dirty="0">
              <a:latin typeface="Papyrus" panose="03070502060502030205" pitchFamily="66" charset="0"/>
              <a:ea typeface="Batang" panose="02030600000101010101" pitchFamily="18" charset="-127"/>
            </a:endParaRPr>
          </a:p>
          <a:p>
            <a:endParaRPr lang="en-US" dirty="0" smtClean="0">
              <a:latin typeface="Papyrus" panose="03070502060502030205" pitchFamily="66" charset="0"/>
              <a:ea typeface="Batang" panose="02030600000101010101" pitchFamily="18" charset="-127"/>
            </a:endParaRPr>
          </a:p>
          <a:p>
            <a:endParaRPr lang="en-US" dirty="0">
              <a:latin typeface="Papyrus" panose="03070502060502030205" pitchFamily="66" charset="0"/>
              <a:ea typeface="Batang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517855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300" advClick="0" advTm="250">
        <p14:vortex dir="r"/>
      </p:transition>
    </mc:Choice>
    <mc:Fallback>
      <p:transition xmlns:p14="http://schemas.microsoft.com/office/powerpoint/2010/main" spd="slow" advClick="0" advTm="250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75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75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75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750"/>
                            </p:stCondLst>
                            <p:childTnLst>
                              <p:par>
                                <p:cTn id="2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750"/>
                            </p:stCondLst>
                            <p:childTnLst>
                              <p:par>
                                <p:cTn id="2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750"/>
                            </p:stCondLst>
                            <p:childTnLst>
                              <p:par>
                                <p:cTn id="2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1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750"/>
                            </p:stCondLst>
                            <p:childTnLst>
                              <p:par>
                                <p:cTn id="3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1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750"/>
                            </p:stCondLst>
                            <p:childTnLst>
                              <p:par>
                                <p:cTn id="3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10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750"/>
                            </p:stCondLst>
                            <p:childTnLst>
                              <p:par>
                                <p:cTn id="4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10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750"/>
                            </p:stCondLst>
                            <p:childTnLst>
                              <p:par>
                                <p:cTn id="4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10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1750"/>
                            </p:stCondLst>
                            <p:childTnLst>
                              <p:par>
                                <p:cTn id="4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10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2750"/>
                            </p:stCondLst>
                            <p:childTnLst>
                              <p:par>
                                <p:cTn id="5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1000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3750"/>
                            </p:stCondLst>
                            <p:childTnLst>
                              <p:par>
                                <p:cTn id="5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1000"/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1" presetClass="exit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6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31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31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5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8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31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1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4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31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0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31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93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6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31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99" dur="1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2" dur="1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31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8" dur="1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31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1" dur="10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4" dur="10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31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7" dur="10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0" dur="10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31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3" dur="10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6" dur="10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31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9" dur="10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2" dur="10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31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5" dur="1000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8" dur="1000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31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1" dur="1000"/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/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/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4" dur="1000"/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31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7" dur="1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0" dur="1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2404454"/>
              </p:ext>
            </p:extLst>
          </p:nvPr>
        </p:nvGraphicFramePr>
        <p:xfrm>
          <a:off x="-2" y="0"/>
          <a:ext cx="12349352" cy="68778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87338"/>
                <a:gridCol w="3087338"/>
                <a:gridCol w="3087338"/>
                <a:gridCol w="3087338"/>
              </a:tblGrid>
              <a:tr h="1285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209343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9AB2B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9AB2B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9AB2B3"/>
                    </a:solidFill>
                  </a:tcPr>
                </a:tc>
              </a:tr>
              <a:tr h="170953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9AB2B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9AB2B3"/>
                    </a:solidFill>
                  </a:tcPr>
                </a:tc>
              </a:tr>
              <a:tr h="178904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9AB2B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9AB2B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-152400" y="472440"/>
            <a:ext cx="2987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Band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Papyrus" panose="03070502060502030205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93527" y="461519"/>
            <a:ext cx="2971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Hit Song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Papyrus" panose="03070502060502030205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13544" y="512921"/>
            <a:ext cx="30022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Fist Album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Papyrus" panose="03070502060502030205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448800" y="59849"/>
            <a:ext cx="29565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Lead Vocals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Papyrus" panose="03070502060502030205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5724512"/>
            <a:ext cx="30327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Colonna MT"/>
                <a:cs typeface="Colonna MT"/>
              </a:rPr>
              <a:t>Sublime</a:t>
            </a:r>
            <a:endParaRPr lang="en-US" sz="2800" b="1" dirty="0">
              <a:latin typeface="Colonna MT"/>
              <a:cs typeface="Colonna M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3921396"/>
            <a:ext cx="30327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Colonna MT"/>
                <a:cs typeface="Colonna MT"/>
              </a:rPr>
              <a:t>Slightly </a:t>
            </a:r>
            <a:r>
              <a:rPr lang="en-US" sz="2800" b="1" dirty="0" err="1" smtClean="0">
                <a:solidFill>
                  <a:schemeClr val="bg1"/>
                </a:solidFill>
                <a:latin typeface="Colonna MT"/>
                <a:cs typeface="Colonna MT"/>
              </a:rPr>
              <a:t>Stoopid</a:t>
            </a:r>
            <a:endParaRPr lang="en-US" sz="2800" b="1" dirty="0">
              <a:solidFill>
                <a:schemeClr val="bg1"/>
              </a:solidFill>
              <a:latin typeface="Colonna MT"/>
              <a:cs typeface="Colonna M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2095459"/>
            <a:ext cx="30327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Colonna MT"/>
                <a:cs typeface="Colonna MT"/>
              </a:rPr>
              <a:t>Dave Matthews</a:t>
            </a:r>
            <a:endParaRPr lang="en-US" sz="2800" b="1" dirty="0">
              <a:latin typeface="Colonna MT"/>
              <a:cs typeface="Colonna MT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6716" y="1440962"/>
            <a:ext cx="1829864" cy="182986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0933" y="3398679"/>
            <a:ext cx="1653773" cy="1653773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82661" y="5168184"/>
            <a:ext cx="1689816" cy="168981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370320" y="2199977"/>
            <a:ext cx="30784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Colonna MT"/>
                <a:cs typeface="Colonna MT"/>
              </a:rPr>
              <a:t>Ants Marching</a:t>
            </a:r>
            <a:endParaRPr lang="en-US" sz="2800" b="1" dirty="0">
              <a:latin typeface="Colonna MT"/>
              <a:cs typeface="Colonna M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199026" y="4102186"/>
            <a:ext cx="30784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Colonna MT"/>
                <a:cs typeface="Colonna MT"/>
              </a:rPr>
              <a:t>Closer to the Sun</a:t>
            </a:r>
            <a:endParaRPr lang="en-US" sz="2800" b="1" dirty="0">
              <a:solidFill>
                <a:schemeClr val="bg1"/>
              </a:solidFill>
              <a:latin typeface="Colonna MT"/>
              <a:cs typeface="Colonna M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619211" y="5721352"/>
            <a:ext cx="2758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Colonna MT"/>
                <a:cs typeface="Colonna MT"/>
              </a:rPr>
              <a:t>Santeria</a:t>
            </a:r>
            <a:r>
              <a:rPr lang="en-US" sz="2800" dirty="0" smtClean="0"/>
              <a:t> </a:t>
            </a:r>
            <a:endParaRPr lang="en-US" sz="2800" dirty="0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86083" y="5160065"/>
            <a:ext cx="2037521" cy="169793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30253" y="3430057"/>
            <a:ext cx="2433831" cy="161960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49536" y="1345217"/>
            <a:ext cx="1946152" cy="1946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904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300" advClick="0" advTm="2000">
        <p14:vortex dir="r"/>
      </p:transition>
    </mc:Choice>
    <mc:Fallback>
      <p:transition xmlns:p14="http://schemas.microsoft.com/office/powerpoint/2010/main" spd="slow" advClick="0" advTm="2000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6000"/>
                            </p:stCondLst>
                            <p:childTnLst>
                              <p:par>
                                <p:cTn id="34" presetID="4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4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4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7000"/>
                            </p:stCondLst>
                            <p:childTnLst>
                              <p:par>
                                <p:cTn id="4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500"/>
                            </p:stCondLst>
                            <p:childTnLst>
                              <p:par>
                                <p:cTn id="49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8500"/>
                            </p:stCondLst>
                            <p:childTnLst>
                              <p:par>
                                <p:cTn id="60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9500"/>
                            </p:stCondLst>
                            <p:childTnLst>
                              <p:par>
                                <p:cTn id="67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1600"/>
                            </p:stCondLst>
                            <p:childTnLst>
                              <p:par>
                                <p:cTn id="7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2100"/>
                            </p:stCondLst>
                            <p:childTnLst>
                              <p:par>
                                <p:cTn id="81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800" decel="10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6" grpId="0"/>
      <p:bldP spid="17" grpId="0"/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039" y="3148302"/>
            <a:ext cx="3754755" cy="370969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3148" y="0"/>
            <a:ext cx="5578852" cy="370969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1047" y="872142"/>
            <a:ext cx="3117380" cy="468075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18426" y="2758312"/>
            <a:ext cx="4073574" cy="409968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6039" y="-26795"/>
            <a:ext cx="4995482" cy="333032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-17187"/>
            <a:ext cx="12192000" cy="687518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967344" y="2713507"/>
            <a:ext cx="37095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chemeClr val="bg1"/>
                </a:solidFill>
                <a:latin typeface="Papyrus"/>
                <a:cs typeface="Papyrus"/>
                <a:hlinkClick r:id="rId9"/>
              </a:rPr>
              <a:t>Dispatch</a:t>
            </a:r>
            <a:r>
              <a:rPr lang="en-US" sz="3200" dirty="0" smtClean="0">
                <a:solidFill>
                  <a:schemeClr val="bg1"/>
                </a:solidFill>
                <a:latin typeface="Papyrus"/>
                <a:cs typeface="Papyrus"/>
                <a:hlinkClick r:id="rId9"/>
              </a:rPr>
              <a:t> </a:t>
            </a:r>
            <a:endParaRPr lang="en-US" sz="3200" dirty="0">
              <a:solidFill>
                <a:schemeClr val="bg1"/>
              </a:solidFill>
              <a:latin typeface="Papyrus"/>
              <a:cs typeface="Papyrus"/>
            </a:endParaRPr>
          </a:p>
        </p:txBody>
      </p:sp>
    </p:spTree>
    <p:extLst>
      <p:ext uri="{BB962C8B-B14F-4D97-AF65-F5344CB8AC3E}">
        <p14:creationId xmlns:p14="http://schemas.microsoft.com/office/powerpoint/2010/main" val="27786507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300">
        <p14:vortex dir="r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25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6250"/>
                            </p:stCondLst>
                            <p:childTnLst>
                              <p:par>
                                <p:cTn id="1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9250"/>
                            </p:stCondLst>
                            <p:childTnLst>
                              <p:par>
                                <p:cTn id="2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250"/>
                            </p:stCondLst>
                            <p:childTnLst>
                              <p:par>
                                <p:cTn id="2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250"/>
                            </p:stCondLst>
                            <p:childTnLst>
                              <p:par>
                                <p:cTn id="32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4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Custom 2">
      <a:dk1>
        <a:sysClr val="windowText" lastClr="000000"/>
      </a:dk1>
      <a:lt1>
        <a:srgbClr val="F9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FFFFFF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295</TotalTime>
  <Words>150</Words>
  <Application>Microsoft Macintosh PowerPoint</Application>
  <PresentationFormat>Custom</PresentationFormat>
  <Paragraphs>61</Paragraphs>
  <Slides>5</Slides>
  <Notes>1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Dispatch</vt:lpstr>
      <vt:lpstr>Dispatch : A send off to a destination or for a purpose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Dispatch</dc:title>
  <dc:creator>it</dc:creator>
  <cp:lastModifiedBy>IT</cp:lastModifiedBy>
  <cp:revision>28</cp:revision>
  <dcterms:created xsi:type="dcterms:W3CDTF">2014-11-17T14:31:38Z</dcterms:created>
  <dcterms:modified xsi:type="dcterms:W3CDTF">2014-11-18T00:37:51Z</dcterms:modified>
</cp:coreProperties>
</file>